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DCAE-57A8-400D-99D2-25FE273E8A97}" type="datetimeFigureOut">
              <a:rPr lang="es-ES" smtClean="0"/>
              <a:t>31/05/2022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70A0-05AD-4189-B9A2-A7B33E72ED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4522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DCAE-57A8-400D-99D2-25FE273E8A97}" type="datetimeFigureOut">
              <a:rPr lang="es-ES" smtClean="0"/>
              <a:t>31/05/2022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70A0-05AD-4189-B9A2-A7B33E72ED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951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DCAE-57A8-400D-99D2-25FE273E8A97}" type="datetimeFigureOut">
              <a:rPr lang="es-ES" smtClean="0"/>
              <a:t>31/05/2022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70A0-05AD-4189-B9A2-A7B33E72ED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772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DCAE-57A8-400D-99D2-25FE273E8A97}" type="datetimeFigureOut">
              <a:rPr lang="es-ES" smtClean="0"/>
              <a:t>31/05/2022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70A0-05AD-4189-B9A2-A7B33E72ED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44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DCAE-57A8-400D-99D2-25FE273E8A97}" type="datetimeFigureOut">
              <a:rPr lang="es-ES" smtClean="0"/>
              <a:t>31/05/2022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70A0-05AD-4189-B9A2-A7B33E72ED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7684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DCAE-57A8-400D-99D2-25FE273E8A97}" type="datetimeFigureOut">
              <a:rPr lang="es-ES" smtClean="0"/>
              <a:t>31/05/2022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70A0-05AD-4189-B9A2-A7B33E72ED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270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DCAE-57A8-400D-99D2-25FE273E8A97}" type="datetimeFigureOut">
              <a:rPr lang="es-ES" smtClean="0"/>
              <a:t>31/05/2022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70A0-05AD-4189-B9A2-A7B33E72ED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55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DCAE-57A8-400D-99D2-25FE273E8A97}" type="datetimeFigureOut">
              <a:rPr lang="es-ES" smtClean="0"/>
              <a:t>31/05/2022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70A0-05AD-4189-B9A2-A7B33E72ED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32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DCAE-57A8-400D-99D2-25FE273E8A97}" type="datetimeFigureOut">
              <a:rPr lang="es-ES" smtClean="0"/>
              <a:t>31/05/2022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70A0-05AD-4189-B9A2-A7B33E72ED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2140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DCAE-57A8-400D-99D2-25FE273E8A97}" type="datetimeFigureOut">
              <a:rPr lang="es-ES" smtClean="0"/>
              <a:t>31/05/2022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70A0-05AD-4189-B9A2-A7B33E72ED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01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DCAE-57A8-400D-99D2-25FE273E8A97}" type="datetimeFigureOut">
              <a:rPr lang="es-ES" smtClean="0"/>
              <a:t>31/05/2022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70A0-05AD-4189-B9A2-A7B33E72ED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87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7DCAE-57A8-400D-99D2-25FE273E8A97}" type="datetimeFigureOut">
              <a:rPr lang="es-ES" smtClean="0"/>
              <a:t>31/05/2022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F70A0-05AD-4189-B9A2-A7B33E72ED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56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43533" t="26365" r="12914" b="29973"/>
          <a:stretch/>
        </p:blipFill>
        <p:spPr>
          <a:xfrm>
            <a:off x="0" y="3257"/>
            <a:ext cx="12192000" cy="687185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415003" y="2285023"/>
            <a:ext cx="73619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VIOLENCIA FÍSICA </a:t>
            </a:r>
            <a:r>
              <a:rPr lang="es-E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EN </a:t>
            </a:r>
            <a:r>
              <a:rPr lang="es-E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EL DEPARTAMENTO DE</a:t>
            </a:r>
          </a:p>
          <a:p>
            <a:pPr algn="ctr"/>
            <a:r>
              <a:rPr lang="es-E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SANTA CRUZ - BARRIO DE SAN ANTONIO</a:t>
            </a:r>
            <a:endParaRPr lang="es-E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782782" y="4537820"/>
            <a:ext cx="3395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Nombre:</a:t>
            </a:r>
            <a:r>
              <a:rPr lang="es-ES" dirty="0" smtClean="0"/>
              <a:t> Lidia </a:t>
            </a:r>
            <a:r>
              <a:rPr lang="es-ES" dirty="0" err="1" smtClean="0"/>
              <a:t>Ticona</a:t>
            </a:r>
            <a:r>
              <a:rPr lang="es-ES" dirty="0" smtClean="0"/>
              <a:t> </a:t>
            </a:r>
            <a:r>
              <a:rPr lang="es-ES" dirty="0" err="1" smtClean="0"/>
              <a:t>Hilaquita</a:t>
            </a:r>
            <a:r>
              <a:rPr lang="es-ES" dirty="0" smtClean="0"/>
              <a:t> </a:t>
            </a:r>
          </a:p>
          <a:p>
            <a:r>
              <a:rPr lang="es-ES" b="1" dirty="0" smtClean="0"/>
              <a:t>Identidad:</a:t>
            </a:r>
            <a:r>
              <a:rPr lang="es-ES" dirty="0" smtClean="0"/>
              <a:t>8770165 </a:t>
            </a:r>
            <a:r>
              <a:rPr lang="es-ES" dirty="0" err="1" smtClean="0"/>
              <a:t>cbba</a:t>
            </a:r>
            <a:r>
              <a:rPr lang="es-ES" dirty="0" smtClean="0"/>
              <a:t>.</a:t>
            </a:r>
          </a:p>
          <a:p>
            <a:r>
              <a:rPr lang="es-ES" b="1" dirty="0" smtClean="0"/>
              <a:t>Celular: </a:t>
            </a:r>
            <a:r>
              <a:rPr lang="es-ES" dirty="0" smtClean="0"/>
              <a:t>69441255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627" y="4340872"/>
            <a:ext cx="2237859" cy="149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4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43236" t="26188" r="12618" b="297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77284" y="163047"/>
            <a:ext cx="7753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MATRIZ GENERAL DE EVALUACIÓN</a:t>
            </a:r>
            <a:endParaRPr lang="es-ES" sz="2800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783328"/>
              </p:ext>
            </p:extLst>
          </p:nvPr>
        </p:nvGraphicFramePr>
        <p:xfrm>
          <a:off x="363010" y="686267"/>
          <a:ext cx="3904859" cy="3001112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3904859">
                  <a:extLst>
                    <a:ext uri="{9D8B030D-6E8A-4147-A177-3AD203B41FA5}">
                      <a16:colId xmlns:a16="http://schemas.microsoft.com/office/drawing/2014/main" val="3879911766"/>
                    </a:ext>
                  </a:extLst>
                </a:gridCol>
              </a:tblGrid>
              <a:tr h="6531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MEDIOS DE VERIFICACIÓN</a:t>
                      </a:r>
                      <a:endParaRPr lang="es-ES" sz="2000" dirty="0">
                        <a:effectLst/>
                        <a:latin typeface="Vijaya" panose="020B0604020202020204" pitchFamily="34" charset="0"/>
                        <a:ea typeface="Calibri" panose="020F0502020204030204" pitchFamily="34" charset="0"/>
                        <a:cs typeface="Vijay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27683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b="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Reuniones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b="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Presencia de la comunidad.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b="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Presencia de la familia y la menor afectada.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b="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Materiales de escritorio.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b="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Materiales audiovisuales.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b="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Lista de participantes.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b="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Fotografías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b="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Terapias realizadas.</a:t>
                      </a:r>
                      <a:endParaRPr lang="es-ES" sz="1800" b="0" dirty="0">
                        <a:effectLst/>
                        <a:latin typeface="Vijaya" panose="020B0604020202020204" pitchFamily="34" charset="0"/>
                        <a:ea typeface="Calibri" panose="020F0502020204030204" pitchFamily="34" charset="0"/>
                        <a:cs typeface="Vijay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930100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227597"/>
              </p:ext>
            </p:extLst>
          </p:nvPr>
        </p:nvGraphicFramePr>
        <p:xfrm>
          <a:off x="4222764" y="686266"/>
          <a:ext cx="2964039" cy="3001113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2964039">
                  <a:extLst>
                    <a:ext uri="{9D8B030D-6E8A-4147-A177-3AD203B41FA5}">
                      <a16:colId xmlns:a16="http://schemas.microsoft.com/office/drawing/2014/main" val="169408143"/>
                    </a:ext>
                  </a:extLst>
                </a:gridCol>
              </a:tblGrid>
              <a:tr h="6521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TÉCNICAS</a:t>
                      </a:r>
                      <a:endParaRPr lang="es-ES" sz="2000" dirty="0">
                        <a:effectLst/>
                        <a:latin typeface="Vijaya" panose="020B0604020202020204" pitchFamily="34" charset="0"/>
                        <a:ea typeface="Calibri" panose="020F0502020204030204" pitchFamily="34" charset="0"/>
                        <a:cs typeface="Vijay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9862611"/>
                  </a:ext>
                </a:extLst>
              </a:tr>
              <a:tr h="234899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b="0" i="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Entrevistas.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b="0" i="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Observación.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b="0" i="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Guía del taller.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b="0" i="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Visitas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b="0" i="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Grupo focal </a:t>
                      </a:r>
                    </a:p>
                    <a:p>
                      <a:pPr marL="113665" indent="-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239609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227839"/>
              </p:ext>
            </p:extLst>
          </p:nvPr>
        </p:nvGraphicFramePr>
        <p:xfrm>
          <a:off x="7161045" y="686268"/>
          <a:ext cx="4365546" cy="3004032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4365546">
                  <a:extLst>
                    <a:ext uri="{9D8B030D-6E8A-4147-A177-3AD203B41FA5}">
                      <a16:colId xmlns:a16="http://schemas.microsoft.com/office/drawing/2014/main" val="2856323158"/>
                    </a:ext>
                  </a:extLst>
                </a:gridCol>
              </a:tblGrid>
              <a:tr h="6531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RESPONSABLE</a:t>
                      </a:r>
                      <a:endParaRPr lang="es-ES" sz="2000" dirty="0">
                        <a:effectLst/>
                        <a:latin typeface="Vijaya" panose="020B0604020202020204" pitchFamily="34" charset="0"/>
                        <a:ea typeface="Calibri" panose="020F0502020204030204" pitchFamily="34" charset="0"/>
                        <a:cs typeface="Vijay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81608"/>
                  </a:ext>
                </a:extLst>
              </a:tr>
              <a:tr h="222387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b="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La Defensorías de la Niñez y Adolescencia (DNA).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b="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Servicio Legal Integrales Municipales (SLIM).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b="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Servicio de Gestión Social (</a:t>
                      </a:r>
                      <a:r>
                        <a:rPr lang="es-ES" sz="1800" b="0" dirty="0" err="1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SEDEGES</a:t>
                      </a:r>
                      <a:r>
                        <a:rPr lang="es-ES" sz="1800" b="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).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b="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UNICEF Fondo de las Naciones Unidas para la Infancia.</a:t>
                      </a:r>
                    </a:p>
                    <a:p>
                      <a:pPr marL="113665" indent="-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 </a:t>
                      </a:r>
                      <a:endParaRPr lang="es-ES" sz="1800" dirty="0">
                        <a:effectLst/>
                        <a:latin typeface="Vijaya" panose="020B0604020202020204" pitchFamily="34" charset="0"/>
                        <a:ea typeface="Calibri" panose="020F0502020204030204" pitchFamily="34" charset="0"/>
                        <a:cs typeface="Vijay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293684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b="15977"/>
          <a:stretch/>
        </p:blipFill>
        <p:spPr>
          <a:xfrm>
            <a:off x="363010" y="3761180"/>
            <a:ext cx="6518124" cy="290671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8649" y="3914385"/>
            <a:ext cx="4716817" cy="224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8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43038" t="26364" r="13112" b="29622"/>
          <a:stretch/>
        </p:blipFill>
        <p:spPr>
          <a:xfrm>
            <a:off x="0" y="0"/>
            <a:ext cx="12192000" cy="688036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850" y="25757"/>
            <a:ext cx="8133125" cy="681443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414672" y="669701"/>
            <a:ext cx="6819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latin typeface="Vijaya" panose="020B0604020202020204" pitchFamily="34" charset="0"/>
                <a:cs typeface="Vijaya" panose="020B0604020202020204" pitchFamily="34" charset="0"/>
              </a:rPr>
              <a:t>El </a:t>
            </a:r>
            <a:r>
              <a:rPr lang="es-ES" sz="2400" dirty="0">
                <a:latin typeface="Vijaya" panose="020B0604020202020204" pitchFamily="34" charset="0"/>
                <a:cs typeface="Vijaya" panose="020B0604020202020204" pitchFamily="34" charset="0"/>
              </a:rPr>
              <a:t>caso se presentó el domingo 16 de enero de 2022 en el departamento de Santa Cruz- Barrio de San Antonio, Marcelina Calderón de 29 años de edad intento ahogar a su bebe (femenino) de 7 meses a horas 13:30 PM, en una laguna que está ubicada en el km 9 de la doble vía de la </a:t>
            </a:r>
            <a:r>
              <a:rPr lang="es-ES" sz="2400" dirty="0" smtClean="0">
                <a:latin typeface="Vijaya" panose="020B0604020202020204" pitchFamily="34" charset="0"/>
                <a:cs typeface="Vijaya" panose="020B0604020202020204" pitchFamily="34" charset="0"/>
              </a:rPr>
              <a:t>guardia.</a:t>
            </a:r>
          </a:p>
          <a:p>
            <a:pPr algn="just"/>
            <a:r>
              <a:rPr lang="es-ES" sz="2400" dirty="0">
                <a:latin typeface="Vijaya" panose="020B0604020202020204" pitchFamily="34" charset="0"/>
                <a:cs typeface="Vijaya" panose="020B0604020202020204" pitchFamily="34" charset="0"/>
              </a:rPr>
              <a:t>Se identificó que, a causa de la violencia, la menor tiene secuelas emocionales, conductuales y físicas ante los actos de sucedidos como: falta de sueño, llantos durante la noche, fiebre, trastornos de pánico, retraso de desarrollo, temor, miedo y molestias.</a:t>
            </a:r>
          </a:p>
        </p:txBody>
      </p:sp>
    </p:spTree>
    <p:extLst>
      <p:ext uri="{BB962C8B-B14F-4D97-AF65-F5344CB8AC3E}">
        <p14:creationId xmlns:p14="http://schemas.microsoft.com/office/powerpoint/2010/main" val="320431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43236" t="26188" r="12914" b="29973"/>
          <a:stretch/>
        </p:blipFill>
        <p:spPr>
          <a:xfrm>
            <a:off x="0" y="-1"/>
            <a:ext cx="12192000" cy="685284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096000" y="2413863"/>
            <a:ext cx="41186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PROBLEMA: </a:t>
            </a:r>
          </a:p>
          <a:p>
            <a:pPr algn="just"/>
            <a:r>
              <a:rPr lang="es-ES" sz="2400" dirty="0" smtClean="0">
                <a:latin typeface="Vijaya" panose="020B0604020202020204" pitchFamily="34" charset="0"/>
                <a:cs typeface="Vijaya" panose="020B0604020202020204" pitchFamily="34" charset="0"/>
              </a:rPr>
              <a:t>La niña de 7 meses presenta problemas de salud mental a causa de la violencia física que sufrió por la progenitora en el departamento de santa cruz – barrio de san Antonio en el año 2022.</a:t>
            </a:r>
            <a:endParaRPr lang="es-ES" sz="2400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29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43336" t="26188" r="12815" b="29797"/>
          <a:stretch/>
        </p:blipFill>
        <p:spPr>
          <a:xfrm>
            <a:off x="0" y="0"/>
            <a:ext cx="12192000" cy="688036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252612" y="2196343"/>
            <a:ext cx="79183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HIPÓTESIS: </a:t>
            </a:r>
          </a:p>
          <a:p>
            <a:pPr algn="just"/>
            <a:r>
              <a:rPr lang="es-ES" sz="2000" dirty="0" smtClean="0">
                <a:latin typeface="Vijaya" panose="020B0604020202020204" pitchFamily="34" charset="0"/>
                <a:cs typeface="Vijaya" panose="020B0604020202020204" pitchFamily="34" charset="0"/>
              </a:rPr>
              <a:t>1.Las instituciones darán replicas de prevención de la violencia a niños/as, adolescentes y padres de familia para la reflexión de la población y así disminuir la violencia. </a:t>
            </a:r>
          </a:p>
          <a:p>
            <a:pPr algn="just"/>
            <a:r>
              <a:rPr lang="es-ES" sz="2000" dirty="0" smtClean="0">
                <a:latin typeface="Vijaya" panose="020B0604020202020204" pitchFamily="34" charset="0"/>
                <a:cs typeface="Vijaya" panose="020B0604020202020204" pitchFamily="34" charset="0"/>
              </a:rPr>
              <a:t>2.La desintegración de la familia nuclear provoca distintos tipos de violencia. </a:t>
            </a:r>
          </a:p>
          <a:p>
            <a:pPr algn="just"/>
            <a:r>
              <a:rPr lang="es-ES" sz="2000" dirty="0" smtClean="0">
                <a:latin typeface="Vijaya" panose="020B0604020202020204" pitchFamily="34" charset="0"/>
                <a:cs typeface="Vijaya" panose="020B0604020202020204" pitchFamily="34" charset="0"/>
              </a:rPr>
              <a:t>3.Las organizaciones, instituciones públicas ayudaran con la atención física, psicología a la menor. </a:t>
            </a:r>
          </a:p>
          <a:p>
            <a:pPr algn="just"/>
            <a:r>
              <a:rPr lang="es-ES" sz="2000" dirty="0" smtClean="0">
                <a:latin typeface="Vijaya" panose="020B0604020202020204" pitchFamily="34" charset="0"/>
                <a:cs typeface="Vijaya" panose="020B0604020202020204" pitchFamily="34" charset="0"/>
              </a:rPr>
              <a:t>4.La integración de una escuela de padres en el Barrio dará solución a las conductas y actos de los mismos. </a:t>
            </a:r>
          </a:p>
          <a:p>
            <a:pPr algn="just"/>
            <a:r>
              <a:rPr lang="es-ES" sz="2000" dirty="0" smtClean="0">
                <a:latin typeface="Vijaya" panose="020B0604020202020204" pitchFamily="34" charset="0"/>
                <a:cs typeface="Vijaya" panose="020B0604020202020204" pitchFamily="34" charset="0"/>
              </a:rPr>
              <a:t>5.El rol que cumple la familia extensa es fundamental para que la niña de 7 meses supere la situación de violencia y muestre mejoras con respecto a las secuelas. </a:t>
            </a:r>
            <a:endParaRPr lang="es-ES" sz="2000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25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43038" t="26716" r="12914" b="30502"/>
          <a:stretch/>
        </p:blipFill>
        <p:spPr>
          <a:xfrm>
            <a:off x="0" y="0"/>
            <a:ext cx="12216907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018208" y="1081825"/>
            <a:ext cx="4662153" cy="10689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PLAN DE ACCIÓN</a:t>
            </a:r>
            <a:endParaRPr lang="es-ES" sz="44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223493" y="2884868"/>
            <a:ext cx="45977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Objetivo específico: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dirty="0" smtClean="0">
                <a:latin typeface="Vijaya" panose="020B0604020202020204" pitchFamily="34" charset="0"/>
                <a:cs typeface="Vijaya" panose="020B0604020202020204" pitchFamily="34" charset="0"/>
              </a:rPr>
              <a:t>Establecer espacios de terapias para la menor y su familia para evitar daños psicológicos más adelante.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dirty="0" smtClean="0">
                <a:latin typeface="Vijaya" panose="020B0604020202020204" pitchFamily="34" charset="0"/>
                <a:cs typeface="Vijaya" panose="020B0604020202020204" pitchFamily="34" charset="0"/>
              </a:rPr>
              <a:t>Dar a conocer a la comunidad las causas y consecuencias que pueden generar la violencia para identificarlas y actuar a tiempo.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dirty="0" smtClean="0">
                <a:latin typeface="Vijaya" panose="020B0604020202020204" pitchFamily="34" charset="0"/>
                <a:cs typeface="Vijaya" panose="020B0604020202020204" pitchFamily="34" charset="0"/>
              </a:rPr>
              <a:t>Promover la participación de prevención activa de las instituciones para evitar violencia física infantil en la población. </a:t>
            </a:r>
            <a:endParaRPr lang="es-ES" sz="2000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862646" y="3010090"/>
            <a:ext cx="27291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RESULTADO </a:t>
            </a:r>
          </a:p>
          <a:p>
            <a:pPr algn="just"/>
            <a:r>
              <a:rPr lang="es-ES" sz="2000" dirty="0" smtClean="0">
                <a:latin typeface="Vijaya" panose="020B0604020202020204" pitchFamily="34" charset="0"/>
                <a:cs typeface="Vijaya" panose="020B0604020202020204" pitchFamily="34" charset="0"/>
              </a:rPr>
              <a:t>Se realizó terapias a la menor.</a:t>
            </a:r>
          </a:p>
          <a:p>
            <a:pPr algn="just"/>
            <a:r>
              <a:rPr lang="es-ES" sz="2000" dirty="0" smtClean="0">
                <a:latin typeface="Vijaya" panose="020B0604020202020204" pitchFamily="34" charset="0"/>
                <a:cs typeface="Vijaya" panose="020B0604020202020204" pitchFamily="34" charset="0"/>
              </a:rPr>
              <a:t>Se logró dar información a los padres de familia y a la comunidad por medio de talleres sobre el tema de violencia física, con énfasis niños, niñas y adolescentes. </a:t>
            </a:r>
            <a:endParaRPr lang="es-ES" sz="2000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46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43038" t="26364" r="13112" b="29622"/>
          <a:stretch/>
        </p:blipFill>
        <p:spPr>
          <a:xfrm>
            <a:off x="0" y="0"/>
            <a:ext cx="12192000" cy="688036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09234" y="330334"/>
            <a:ext cx="71735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Vijaya" panose="020B0604020202020204" pitchFamily="34" charset="0"/>
                <a:cs typeface="Vijaya" panose="020B0604020202020204" pitchFamily="34" charset="0"/>
              </a:rPr>
              <a:t>A continuación, se presentará la matriz de seguimiento al plan de acción y la matriz general de evaluación:</a:t>
            </a:r>
          </a:p>
          <a:p>
            <a:endParaRPr lang="es-ES" sz="2000" dirty="0" smtClean="0">
              <a:latin typeface="Vijaya" panose="020B0604020202020204" pitchFamily="34" charset="0"/>
              <a:cs typeface="Vijaya" panose="020B0604020202020204" pitchFamily="34" charset="0"/>
            </a:endParaRPr>
          </a:p>
          <a:p>
            <a:pPr algn="ctr"/>
            <a:r>
              <a:rPr lang="es-ES" sz="24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MATRIZ DE SEGUIMIENTO AL PLAN DE ACCIÓN</a:t>
            </a:r>
            <a:endParaRPr lang="es-ES" sz="2400" b="1" dirty="0">
              <a:latin typeface="Vijaya" panose="020B0604020202020204" pitchFamily="34" charset="0"/>
              <a:cs typeface="Vijaya" panose="020B0604020202020204" pitchFamily="34" charset="0"/>
            </a:endParaRPr>
          </a:p>
          <a:p>
            <a:endParaRPr lang="es-ES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899776"/>
              </p:ext>
            </p:extLst>
          </p:nvPr>
        </p:nvGraphicFramePr>
        <p:xfrm>
          <a:off x="2841938" y="4212117"/>
          <a:ext cx="6840828" cy="2468880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1933977">
                  <a:extLst>
                    <a:ext uri="{9D8B030D-6E8A-4147-A177-3AD203B41FA5}">
                      <a16:colId xmlns:a16="http://schemas.microsoft.com/office/drawing/2014/main" val="1402107443"/>
                    </a:ext>
                  </a:extLst>
                </a:gridCol>
                <a:gridCol w="4906851">
                  <a:extLst>
                    <a:ext uri="{9D8B030D-6E8A-4147-A177-3AD203B41FA5}">
                      <a16:colId xmlns:a16="http://schemas.microsoft.com/office/drawing/2014/main" val="415042127"/>
                    </a:ext>
                  </a:extLst>
                </a:gridCol>
              </a:tblGrid>
              <a:tr h="22118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Resultados alcanzados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Vijaya" panose="020B0604020202020204" pitchFamily="34" charset="0"/>
                        <a:ea typeface="Calibri" panose="020F0502020204030204" pitchFamily="34" charset="0"/>
                        <a:cs typeface="Vijaya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Se realizó terapias a la menor.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Se realizó terapias a los familiares cercanos dela menor.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Se logró dar información a los padres de familia y a la comunidad el tema de violencia física.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Tratamiento de las lesiones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Medidas para garantizar la seguridad de la menor. </a:t>
                      </a:r>
                      <a:endParaRPr lang="es-ES" sz="1800" b="0" dirty="0">
                        <a:solidFill>
                          <a:schemeClr val="tx1"/>
                        </a:solidFill>
                        <a:effectLst/>
                        <a:latin typeface="Vijaya" panose="020B0604020202020204" pitchFamily="34" charset="0"/>
                        <a:ea typeface="Calibri" panose="020F0502020204030204" pitchFamily="34" charset="0"/>
                        <a:cs typeface="Vijaya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030216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726" y="1870737"/>
            <a:ext cx="3149580" cy="209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3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43236" t="26188" r="12618" b="297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072358"/>
              </p:ext>
            </p:extLst>
          </p:nvPr>
        </p:nvGraphicFramePr>
        <p:xfrm>
          <a:off x="2345381" y="572813"/>
          <a:ext cx="7501237" cy="4616333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268239">
                  <a:extLst>
                    <a:ext uri="{9D8B030D-6E8A-4147-A177-3AD203B41FA5}">
                      <a16:colId xmlns:a16="http://schemas.microsoft.com/office/drawing/2014/main" val="2583920910"/>
                    </a:ext>
                  </a:extLst>
                </a:gridCol>
                <a:gridCol w="6232998">
                  <a:extLst>
                    <a:ext uri="{9D8B030D-6E8A-4147-A177-3AD203B41FA5}">
                      <a16:colId xmlns:a16="http://schemas.microsoft.com/office/drawing/2014/main" val="730920633"/>
                    </a:ext>
                  </a:extLst>
                </a:gridCol>
              </a:tblGrid>
              <a:tr h="46163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Indicadores alcanzados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Vijaya" panose="020B0604020202020204" pitchFamily="34" charset="0"/>
                        <a:ea typeface="Calibri" panose="020F0502020204030204" pitchFamily="34" charset="0"/>
                        <a:cs typeface="Vijay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2 veces por semana, durante 3 meses se realizó terapias a la niña.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6 talleres a padres de familia sobre la prevención de violencia física y maltrato infantil.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4 Campañas masivas para informar las causas y consecuencias de la violencia física a mejores de edad.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50% de las personas tomo conciencia respecto a la prevención de la violencia física infantil.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5 unidad educativa del municipio implementan el tema de violencia física infantil.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70% de los niños y adolescentes identificaron los tipos de violencia.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50% de los padres de familia de la comunidad conocieron las normas y leyes.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20% de los padres de familia conocieron las instituciones que se pude denunciar la violencia física.</a:t>
                      </a:r>
                      <a:endParaRPr lang="es-ES" sz="2000" b="0" dirty="0">
                        <a:solidFill>
                          <a:schemeClr val="tx1"/>
                        </a:solidFill>
                        <a:effectLst/>
                        <a:latin typeface="Vijaya" panose="020B0604020202020204" pitchFamily="34" charset="0"/>
                        <a:ea typeface="Calibri" panose="020F0502020204030204" pitchFamily="34" charset="0"/>
                        <a:cs typeface="Vijaya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647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019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43336" t="26188" r="12815" b="29797"/>
          <a:stretch/>
        </p:blipFill>
        <p:spPr>
          <a:xfrm>
            <a:off x="0" y="0"/>
            <a:ext cx="12192000" cy="6880364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31741"/>
              </p:ext>
            </p:extLst>
          </p:nvPr>
        </p:nvGraphicFramePr>
        <p:xfrm>
          <a:off x="1856936" y="872196"/>
          <a:ext cx="8440615" cy="4726745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2722624">
                  <a:extLst>
                    <a:ext uri="{9D8B030D-6E8A-4147-A177-3AD203B41FA5}">
                      <a16:colId xmlns:a16="http://schemas.microsoft.com/office/drawing/2014/main" val="2001806926"/>
                    </a:ext>
                  </a:extLst>
                </a:gridCol>
                <a:gridCol w="5717991">
                  <a:extLst>
                    <a:ext uri="{9D8B030D-6E8A-4147-A177-3AD203B41FA5}">
                      <a16:colId xmlns:a16="http://schemas.microsoft.com/office/drawing/2014/main" val="1132672152"/>
                    </a:ext>
                  </a:extLst>
                </a:gridCol>
              </a:tblGrid>
              <a:tr h="4726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Actividades desarrolladas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Vijaya" panose="020B0604020202020204" pitchFamily="34" charset="0"/>
                        <a:ea typeface="Calibri" panose="020F0502020204030204" pitchFamily="34" charset="0"/>
                        <a:cs typeface="Vijay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Ayuda profesional a la menor para aprender a confiar en los de más nuevamente.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Se enseñó a la menor comportamientos y relaciones normales.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Terapias cognitivo-conductual centrada en el trauma.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Talleres de sensibilización con los padres de familia.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Utilizar medios de comunicación directos (WhatsApp, Facebook, radio y otros).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Medios de información (folletos, pasa calles y otros).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Capacitar a los niños/as y adolescentes sobre la violencia infantil.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Crear conciencia mediante exposiciones en la plaza principal de la comunidad.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Reflexiones de la violencia tomando ejemplos de distintos casos en el país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653256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6168" r="22337"/>
          <a:stretch/>
        </p:blipFill>
        <p:spPr>
          <a:xfrm>
            <a:off x="2039815" y="1392115"/>
            <a:ext cx="2469552" cy="396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3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43236" t="26188" r="12618" b="297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788598"/>
              </p:ext>
            </p:extLst>
          </p:nvPr>
        </p:nvGraphicFramePr>
        <p:xfrm>
          <a:off x="2447044" y="726086"/>
          <a:ext cx="7780167" cy="4760314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2509589">
                  <a:extLst>
                    <a:ext uri="{9D8B030D-6E8A-4147-A177-3AD203B41FA5}">
                      <a16:colId xmlns:a16="http://schemas.microsoft.com/office/drawing/2014/main" val="1005368671"/>
                    </a:ext>
                  </a:extLst>
                </a:gridCol>
                <a:gridCol w="5270578">
                  <a:extLst>
                    <a:ext uri="{9D8B030D-6E8A-4147-A177-3AD203B41FA5}">
                      <a16:colId xmlns:a16="http://schemas.microsoft.com/office/drawing/2014/main" val="4025208566"/>
                    </a:ext>
                  </a:extLst>
                </a:gridCol>
              </a:tblGrid>
              <a:tr h="47603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Porcentaje de ejecución en relación a los resultados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Vijaya" panose="020B0604020202020204" pitchFamily="34" charset="0"/>
                        <a:ea typeface="Calibri" panose="020F0502020204030204" pitchFamily="34" charset="0"/>
                        <a:cs typeface="Vijay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100% de terapias a la menor.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70% de talleres a los padres de familia de la comunidad.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70% de campañas masivas para informar las causas y consecuencias.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100% de unidades educativas implementaron el tema de violencia física infantil.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80% de las personas tomo concia de la violencia.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70% de los niños y adolescentes identificaron los tipos de violencia.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50% de los padres de familia de la comunidad conocen las normas y leyes.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20% de los padres de familia conocieron las instituciones que se pude denunciar la violencia física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.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Vijaya" panose="020B0604020202020204" pitchFamily="34" charset="0"/>
                        <a:ea typeface="Calibri" panose="020F0502020204030204" pitchFamily="34" charset="0"/>
                        <a:cs typeface="Vijaya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790839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046440" y="2409130"/>
            <a:ext cx="3394206" cy="231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7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896</Words>
  <Application>Microsoft Office PowerPoint</Application>
  <PresentationFormat>Panorámica</PresentationFormat>
  <Paragraphs>83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Symbol</vt:lpstr>
      <vt:lpstr>Times New Roman</vt:lpstr>
      <vt:lpstr>Vijaya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9</cp:revision>
  <dcterms:created xsi:type="dcterms:W3CDTF">2022-05-31T05:08:05Z</dcterms:created>
  <dcterms:modified xsi:type="dcterms:W3CDTF">2022-05-31T16:06:16Z</dcterms:modified>
</cp:coreProperties>
</file>